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18" Type="http://schemas.openxmlformats.org/officeDocument/2006/relationships/image" Target="../media/image25.wmf"/><Relationship Id="rId26" Type="http://schemas.openxmlformats.org/officeDocument/2006/relationships/image" Target="../media/image33.wmf"/><Relationship Id="rId3" Type="http://schemas.openxmlformats.org/officeDocument/2006/relationships/image" Target="../media/image10.wmf"/><Relationship Id="rId21" Type="http://schemas.openxmlformats.org/officeDocument/2006/relationships/image" Target="../media/image28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17" Type="http://schemas.openxmlformats.org/officeDocument/2006/relationships/image" Target="../media/image24.wmf"/><Relationship Id="rId25" Type="http://schemas.openxmlformats.org/officeDocument/2006/relationships/image" Target="../media/image32.wmf"/><Relationship Id="rId2" Type="http://schemas.openxmlformats.org/officeDocument/2006/relationships/image" Target="../media/image9.wmf"/><Relationship Id="rId16" Type="http://schemas.openxmlformats.org/officeDocument/2006/relationships/image" Target="../media/image23.wmf"/><Relationship Id="rId20" Type="http://schemas.openxmlformats.org/officeDocument/2006/relationships/image" Target="../media/image27.wmf"/><Relationship Id="rId29" Type="http://schemas.openxmlformats.org/officeDocument/2006/relationships/image" Target="../media/image36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24" Type="http://schemas.openxmlformats.org/officeDocument/2006/relationships/image" Target="../media/image31.wmf"/><Relationship Id="rId5" Type="http://schemas.openxmlformats.org/officeDocument/2006/relationships/image" Target="../media/image12.wmf"/><Relationship Id="rId15" Type="http://schemas.openxmlformats.org/officeDocument/2006/relationships/image" Target="../media/image22.wmf"/><Relationship Id="rId23" Type="http://schemas.openxmlformats.org/officeDocument/2006/relationships/image" Target="../media/image30.wmf"/><Relationship Id="rId28" Type="http://schemas.openxmlformats.org/officeDocument/2006/relationships/image" Target="../media/image35.wmf"/><Relationship Id="rId10" Type="http://schemas.openxmlformats.org/officeDocument/2006/relationships/image" Target="../media/image17.wmf"/><Relationship Id="rId19" Type="http://schemas.openxmlformats.org/officeDocument/2006/relationships/image" Target="../media/image26.wmf"/><Relationship Id="rId31" Type="http://schemas.openxmlformats.org/officeDocument/2006/relationships/image" Target="../media/image2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Relationship Id="rId22" Type="http://schemas.openxmlformats.org/officeDocument/2006/relationships/image" Target="../media/image29.wmf"/><Relationship Id="rId27" Type="http://schemas.openxmlformats.org/officeDocument/2006/relationships/image" Target="../media/image34.wmf"/><Relationship Id="rId30" Type="http://schemas.openxmlformats.org/officeDocument/2006/relationships/image" Target="../media/image37.wmf"/></Relationships>
</file>

<file path=ppt/drawings/_rels/vmlDrawing5.vml.rels><?xml version="1.0" encoding="UTF-8" standalone="yes"?>
<Relationships xmlns="http://schemas.openxmlformats.org/package/2006/relationships"><Relationship Id="rId13" Type="http://schemas.openxmlformats.org/officeDocument/2006/relationships/image" Target="../media/image46.wmf"/><Relationship Id="rId18" Type="http://schemas.openxmlformats.org/officeDocument/2006/relationships/image" Target="../media/image51.wmf"/><Relationship Id="rId26" Type="http://schemas.openxmlformats.org/officeDocument/2006/relationships/image" Target="../media/image58.wmf"/><Relationship Id="rId3" Type="http://schemas.openxmlformats.org/officeDocument/2006/relationships/image" Target="../media/image40.wmf"/><Relationship Id="rId21" Type="http://schemas.openxmlformats.org/officeDocument/2006/relationships/image" Target="../media/image2.wmf"/><Relationship Id="rId7" Type="http://schemas.openxmlformats.org/officeDocument/2006/relationships/image" Target="../media/image14.wmf"/><Relationship Id="rId12" Type="http://schemas.openxmlformats.org/officeDocument/2006/relationships/image" Target="../media/image45.wmf"/><Relationship Id="rId17" Type="http://schemas.openxmlformats.org/officeDocument/2006/relationships/image" Target="../media/image50.wmf"/><Relationship Id="rId25" Type="http://schemas.openxmlformats.org/officeDocument/2006/relationships/image" Target="../media/image57.wmf"/><Relationship Id="rId33" Type="http://schemas.openxmlformats.org/officeDocument/2006/relationships/image" Target="../media/image65.wmf"/><Relationship Id="rId2" Type="http://schemas.openxmlformats.org/officeDocument/2006/relationships/image" Target="../media/image39.wmf"/><Relationship Id="rId16" Type="http://schemas.openxmlformats.org/officeDocument/2006/relationships/image" Target="../media/image49.wmf"/><Relationship Id="rId20" Type="http://schemas.openxmlformats.org/officeDocument/2006/relationships/image" Target="../media/image53.wmf"/><Relationship Id="rId29" Type="http://schemas.openxmlformats.org/officeDocument/2006/relationships/image" Target="../media/image61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4.wmf"/><Relationship Id="rId24" Type="http://schemas.openxmlformats.org/officeDocument/2006/relationships/image" Target="../media/image56.wmf"/><Relationship Id="rId32" Type="http://schemas.openxmlformats.org/officeDocument/2006/relationships/image" Target="../media/image64.wmf"/><Relationship Id="rId5" Type="http://schemas.openxmlformats.org/officeDocument/2006/relationships/image" Target="../media/image42.wmf"/><Relationship Id="rId15" Type="http://schemas.openxmlformats.org/officeDocument/2006/relationships/image" Target="../media/image48.wmf"/><Relationship Id="rId23" Type="http://schemas.openxmlformats.org/officeDocument/2006/relationships/image" Target="../media/image55.wmf"/><Relationship Id="rId28" Type="http://schemas.openxmlformats.org/officeDocument/2006/relationships/image" Target="../media/image60.wmf"/><Relationship Id="rId10" Type="http://schemas.openxmlformats.org/officeDocument/2006/relationships/image" Target="../media/image17.wmf"/><Relationship Id="rId19" Type="http://schemas.openxmlformats.org/officeDocument/2006/relationships/image" Target="../media/image52.wmf"/><Relationship Id="rId31" Type="http://schemas.openxmlformats.org/officeDocument/2006/relationships/image" Target="../media/image63.wmf"/><Relationship Id="rId4" Type="http://schemas.openxmlformats.org/officeDocument/2006/relationships/image" Target="../media/image41.wmf"/><Relationship Id="rId9" Type="http://schemas.openxmlformats.org/officeDocument/2006/relationships/image" Target="../media/image16.wmf"/><Relationship Id="rId14" Type="http://schemas.openxmlformats.org/officeDocument/2006/relationships/image" Target="../media/image47.wmf"/><Relationship Id="rId22" Type="http://schemas.openxmlformats.org/officeDocument/2006/relationships/image" Target="../media/image54.wmf"/><Relationship Id="rId27" Type="http://schemas.openxmlformats.org/officeDocument/2006/relationships/image" Target="../media/image59.wmf"/><Relationship Id="rId30" Type="http://schemas.openxmlformats.org/officeDocument/2006/relationships/image" Target="../media/image62.wmf"/><Relationship Id="rId8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3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7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4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4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2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0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8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8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B347-2842-4954-815A-18B9EED7B1BD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8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2.docx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9.wmf"/><Relationship Id="rId21" Type="http://schemas.openxmlformats.org/officeDocument/2006/relationships/oleObject" Target="../embeddings/oleObject17.bin"/><Relationship Id="rId34" Type="http://schemas.openxmlformats.org/officeDocument/2006/relationships/image" Target="../media/image23.wmf"/><Relationship Id="rId42" Type="http://schemas.openxmlformats.org/officeDocument/2006/relationships/image" Target="../media/image27.wmf"/><Relationship Id="rId47" Type="http://schemas.openxmlformats.org/officeDocument/2006/relationships/oleObject" Target="../embeddings/oleObject30.bin"/><Relationship Id="rId50" Type="http://schemas.openxmlformats.org/officeDocument/2006/relationships/image" Target="../media/image31.wmf"/><Relationship Id="rId55" Type="http://schemas.openxmlformats.org/officeDocument/2006/relationships/oleObject" Target="../embeddings/oleObject34.bin"/><Relationship Id="rId63" Type="http://schemas.openxmlformats.org/officeDocument/2006/relationships/oleObject" Target="../embeddings/oleObject3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9" Type="http://schemas.openxmlformats.org/officeDocument/2006/relationships/oleObject" Target="../embeddings/oleObject21.bin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18.wmf"/><Relationship Id="rId32" Type="http://schemas.openxmlformats.org/officeDocument/2006/relationships/image" Target="../media/image22.wmf"/><Relationship Id="rId37" Type="http://schemas.openxmlformats.org/officeDocument/2006/relationships/oleObject" Target="../embeddings/oleObject25.bin"/><Relationship Id="rId40" Type="http://schemas.openxmlformats.org/officeDocument/2006/relationships/image" Target="../media/image26.wmf"/><Relationship Id="rId45" Type="http://schemas.openxmlformats.org/officeDocument/2006/relationships/oleObject" Target="../embeddings/oleObject29.bin"/><Relationship Id="rId53" Type="http://schemas.openxmlformats.org/officeDocument/2006/relationships/oleObject" Target="../embeddings/oleObject33.bin"/><Relationship Id="rId58" Type="http://schemas.openxmlformats.org/officeDocument/2006/relationships/image" Target="../media/image35.wmf"/><Relationship Id="rId66" Type="http://schemas.openxmlformats.org/officeDocument/2006/relationships/image" Target="../media/image39.png"/><Relationship Id="rId5" Type="http://schemas.openxmlformats.org/officeDocument/2006/relationships/oleObject" Target="../embeddings/oleObject9.bin"/><Relationship Id="rId61" Type="http://schemas.openxmlformats.org/officeDocument/2006/relationships/oleObject" Target="../embeddings/oleObject37.bin"/><Relationship Id="rId19" Type="http://schemas.openxmlformats.org/officeDocument/2006/relationships/oleObject" Target="../embeddings/oleObject16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20.bin"/><Relationship Id="rId30" Type="http://schemas.openxmlformats.org/officeDocument/2006/relationships/image" Target="../media/image21.wmf"/><Relationship Id="rId35" Type="http://schemas.openxmlformats.org/officeDocument/2006/relationships/oleObject" Target="../embeddings/oleObject24.bin"/><Relationship Id="rId43" Type="http://schemas.openxmlformats.org/officeDocument/2006/relationships/oleObject" Target="../embeddings/oleObject28.bin"/><Relationship Id="rId48" Type="http://schemas.openxmlformats.org/officeDocument/2006/relationships/image" Target="../media/image30.wmf"/><Relationship Id="rId56" Type="http://schemas.openxmlformats.org/officeDocument/2006/relationships/image" Target="../media/image34.wmf"/><Relationship Id="rId64" Type="http://schemas.openxmlformats.org/officeDocument/2006/relationships/image" Target="../media/image2.wmf"/><Relationship Id="rId8" Type="http://schemas.openxmlformats.org/officeDocument/2006/relationships/image" Target="../media/image10.wmf"/><Relationship Id="rId51" Type="http://schemas.openxmlformats.org/officeDocument/2006/relationships/oleObject" Target="../embeddings/oleObject32.bin"/><Relationship Id="rId3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33" Type="http://schemas.openxmlformats.org/officeDocument/2006/relationships/oleObject" Target="../embeddings/oleObject23.bin"/><Relationship Id="rId38" Type="http://schemas.openxmlformats.org/officeDocument/2006/relationships/image" Target="../media/image25.wmf"/><Relationship Id="rId46" Type="http://schemas.openxmlformats.org/officeDocument/2006/relationships/image" Target="../media/image29.wmf"/><Relationship Id="rId59" Type="http://schemas.openxmlformats.org/officeDocument/2006/relationships/oleObject" Target="../embeddings/oleObject36.bin"/><Relationship Id="rId67" Type="http://schemas.openxmlformats.org/officeDocument/2006/relationships/image" Target="../media/image40.png"/><Relationship Id="rId20" Type="http://schemas.openxmlformats.org/officeDocument/2006/relationships/image" Target="../media/image16.wmf"/><Relationship Id="rId41" Type="http://schemas.openxmlformats.org/officeDocument/2006/relationships/oleObject" Target="../embeddings/oleObject27.bin"/><Relationship Id="rId54" Type="http://schemas.openxmlformats.org/officeDocument/2006/relationships/image" Target="../media/image33.wmf"/><Relationship Id="rId62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28" Type="http://schemas.openxmlformats.org/officeDocument/2006/relationships/image" Target="../media/image20.wmf"/><Relationship Id="rId36" Type="http://schemas.openxmlformats.org/officeDocument/2006/relationships/image" Target="../media/image24.wmf"/><Relationship Id="rId49" Type="http://schemas.openxmlformats.org/officeDocument/2006/relationships/oleObject" Target="../embeddings/oleObject31.bin"/><Relationship Id="rId57" Type="http://schemas.openxmlformats.org/officeDocument/2006/relationships/oleObject" Target="../embeddings/oleObject35.bin"/><Relationship Id="rId10" Type="http://schemas.openxmlformats.org/officeDocument/2006/relationships/image" Target="../media/image11.wmf"/><Relationship Id="rId31" Type="http://schemas.openxmlformats.org/officeDocument/2006/relationships/oleObject" Target="../embeddings/oleObject22.bin"/><Relationship Id="rId44" Type="http://schemas.openxmlformats.org/officeDocument/2006/relationships/image" Target="../media/image28.wmf"/><Relationship Id="rId52" Type="http://schemas.openxmlformats.org/officeDocument/2006/relationships/image" Target="../media/image32.wmf"/><Relationship Id="rId60" Type="http://schemas.openxmlformats.org/officeDocument/2006/relationships/image" Target="../media/image36.wmf"/><Relationship Id="rId65" Type="http://schemas.openxmlformats.org/officeDocument/2006/relationships/image" Target="../media/image38.png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5.wmf"/><Relationship Id="rId39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5.wmf"/><Relationship Id="rId21" Type="http://schemas.openxmlformats.org/officeDocument/2006/relationships/oleObject" Target="../embeddings/oleObject48.bin"/><Relationship Id="rId42" Type="http://schemas.openxmlformats.org/officeDocument/2006/relationships/image" Target="../media/image53.wmf"/><Relationship Id="rId47" Type="http://schemas.openxmlformats.org/officeDocument/2006/relationships/oleObject" Target="../embeddings/oleObject61.bin"/><Relationship Id="rId63" Type="http://schemas.openxmlformats.org/officeDocument/2006/relationships/oleObject" Target="../embeddings/oleObject69.bin"/><Relationship Id="rId68" Type="http://schemas.openxmlformats.org/officeDocument/2006/relationships/image" Target="../media/image65.wmf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9" Type="http://schemas.openxmlformats.org/officeDocument/2006/relationships/oleObject" Target="../embeddings/oleObject52.bin"/><Relationship Id="rId11" Type="http://schemas.openxmlformats.org/officeDocument/2006/relationships/oleObject" Target="../embeddings/oleObject43.bin"/><Relationship Id="rId24" Type="http://schemas.openxmlformats.org/officeDocument/2006/relationships/image" Target="../media/image44.wmf"/><Relationship Id="rId32" Type="http://schemas.openxmlformats.org/officeDocument/2006/relationships/image" Target="../media/image48.wmf"/><Relationship Id="rId37" Type="http://schemas.openxmlformats.org/officeDocument/2006/relationships/oleObject" Target="../embeddings/oleObject56.bin"/><Relationship Id="rId40" Type="http://schemas.openxmlformats.org/officeDocument/2006/relationships/image" Target="../media/image52.wmf"/><Relationship Id="rId45" Type="http://schemas.openxmlformats.org/officeDocument/2006/relationships/oleObject" Target="../embeddings/oleObject60.bin"/><Relationship Id="rId53" Type="http://schemas.openxmlformats.org/officeDocument/2006/relationships/oleObject" Target="../embeddings/oleObject64.bin"/><Relationship Id="rId58" Type="http://schemas.openxmlformats.org/officeDocument/2006/relationships/image" Target="../media/image60.wmf"/><Relationship Id="rId66" Type="http://schemas.openxmlformats.org/officeDocument/2006/relationships/image" Target="../media/image64.wmf"/><Relationship Id="rId5" Type="http://schemas.openxmlformats.org/officeDocument/2006/relationships/oleObject" Target="../embeddings/oleObject40.bin"/><Relationship Id="rId61" Type="http://schemas.openxmlformats.org/officeDocument/2006/relationships/oleObject" Target="../embeddings/oleObject68.bin"/><Relationship Id="rId19" Type="http://schemas.openxmlformats.org/officeDocument/2006/relationships/oleObject" Target="../embeddings/oleObject47.bin"/><Relationship Id="rId14" Type="http://schemas.openxmlformats.org/officeDocument/2006/relationships/image" Target="../media/image4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51.bin"/><Relationship Id="rId30" Type="http://schemas.openxmlformats.org/officeDocument/2006/relationships/image" Target="../media/image47.wmf"/><Relationship Id="rId35" Type="http://schemas.openxmlformats.org/officeDocument/2006/relationships/oleObject" Target="../embeddings/oleObject55.bin"/><Relationship Id="rId43" Type="http://schemas.openxmlformats.org/officeDocument/2006/relationships/oleObject" Target="../embeddings/oleObject59.bin"/><Relationship Id="rId48" Type="http://schemas.openxmlformats.org/officeDocument/2006/relationships/image" Target="../media/image55.wmf"/><Relationship Id="rId56" Type="http://schemas.openxmlformats.org/officeDocument/2006/relationships/image" Target="../media/image59.wmf"/><Relationship Id="rId64" Type="http://schemas.openxmlformats.org/officeDocument/2006/relationships/image" Target="../media/image63.wmf"/><Relationship Id="rId69" Type="http://schemas.openxmlformats.org/officeDocument/2006/relationships/image" Target="../media/image69.png"/><Relationship Id="rId8" Type="http://schemas.openxmlformats.org/officeDocument/2006/relationships/image" Target="../media/image40.wmf"/><Relationship Id="rId51" Type="http://schemas.openxmlformats.org/officeDocument/2006/relationships/oleObject" Target="../embeddings/oleObject63.bin"/><Relationship Id="rId3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0.bin"/><Relationship Id="rId33" Type="http://schemas.openxmlformats.org/officeDocument/2006/relationships/oleObject" Target="../embeddings/oleObject54.bin"/><Relationship Id="rId38" Type="http://schemas.openxmlformats.org/officeDocument/2006/relationships/image" Target="../media/image51.wmf"/><Relationship Id="rId46" Type="http://schemas.openxmlformats.org/officeDocument/2006/relationships/image" Target="../media/image54.wmf"/><Relationship Id="rId59" Type="http://schemas.openxmlformats.org/officeDocument/2006/relationships/oleObject" Target="../embeddings/oleObject67.bin"/><Relationship Id="rId67" Type="http://schemas.openxmlformats.org/officeDocument/2006/relationships/oleObject" Target="../embeddings/oleObject71.bin"/><Relationship Id="rId20" Type="http://schemas.openxmlformats.org/officeDocument/2006/relationships/image" Target="../media/image16.wmf"/><Relationship Id="rId41" Type="http://schemas.openxmlformats.org/officeDocument/2006/relationships/oleObject" Target="../embeddings/oleObject58.bin"/><Relationship Id="rId54" Type="http://schemas.openxmlformats.org/officeDocument/2006/relationships/image" Target="../media/image58.wmf"/><Relationship Id="rId62" Type="http://schemas.openxmlformats.org/officeDocument/2006/relationships/image" Target="../media/image6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wmf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49.bin"/><Relationship Id="rId28" Type="http://schemas.openxmlformats.org/officeDocument/2006/relationships/image" Target="../media/image46.wmf"/><Relationship Id="rId36" Type="http://schemas.openxmlformats.org/officeDocument/2006/relationships/image" Target="../media/image50.wmf"/><Relationship Id="rId49" Type="http://schemas.openxmlformats.org/officeDocument/2006/relationships/oleObject" Target="../embeddings/oleObject62.bin"/><Relationship Id="rId57" Type="http://schemas.openxmlformats.org/officeDocument/2006/relationships/oleObject" Target="../embeddings/oleObject66.bin"/><Relationship Id="rId10" Type="http://schemas.openxmlformats.org/officeDocument/2006/relationships/image" Target="../media/image41.wmf"/><Relationship Id="rId31" Type="http://schemas.openxmlformats.org/officeDocument/2006/relationships/oleObject" Target="../embeddings/oleObject53.bin"/><Relationship Id="rId44" Type="http://schemas.openxmlformats.org/officeDocument/2006/relationships/image" Target="../media/image2.wmf"/><Relationship Id="rId52" Type="http://schemas.openxmlformats.org/officeDocument/2006/relationships/image" Target="../media/image57.wmf"/><Relationship Id="rId60" Type="http://schemas.openxmlformats.org/officeDocument/2006/relationships/image" Target="../media/image61.wmf"/><Relationship Id="rId65" Type="http://schemas.openxmlformats.org/officeDocument/2006/relationships/oleObject" Target="../embeddings/oleObject70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2.bin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15.wmf"/><Relationship Id="rId39" Type="http://schemas.openxmlformats.org/officeDocument/2006/relationships/oleObject" Target="../embeddings/oleObject57.bin"/><Relationship Id="rId34" Type="http://schemas.openxmlformats.org/officeDocument/2006/relationships/image" Target="../media/image49.wmf"/><Relationship Id="rId50" Type="http://schemas.openxmlformats.org/officeDocument/2006/relationships/image" Target="../media/image56.wmf"/><Relationship Id="rId55" Type="http://schemas.openxmlformats.org/officeDocument/2006/relationships/oleObject" Target="../embeddings/oleObject6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Požari i eksplozije</a:t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RAČUNSKE VEŽBE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Osnovne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na radu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životne sredine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52601" y="525780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 zaštite na radu u Nišu</a:t>
            </a:r>
          </a:p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Školska godina: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jesenji semestar</a:t>
            </a:r>
          </a:p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7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03911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Sagorevanje zapaljivih smeša. </a:t>
            </a:r>
            <a:r>
              <a:rPr lang="sr-Latn-RS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Stehiometrijske</a:t>
            </a:r>
            <a:r>
              <a:rPr lang="sr-Latn-R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jednačine sagorevanja.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077761"/>
              </p:ext>
            </p:extLst>
          </p:nvPr>
        </p:nvGraphicFramePr>
        <p:xfrm>
          <a:off x="4129961" y="1630983"/>
          <a:ext cx="23717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" name="Equation" r:id="rId3" imgW="2374900" imgH="431800" progId="Equation.3">
                  <p:embed/>
                </p:oleObj>
              </mc:Choice>
              <mc:Fallback>
                <p:oleObj name="Equation" r:id="rId3" imgW="2374900" imgH="431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961" y="1630983"/>
                        <a:ext cx="23717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976511"/>
              </p:ext>
            </p:extLst>
          </p:nvPr>
        </p:nvGraphicFramePr>
        <p:xfrm>
          <a:off x="4521306" y="3203971"/>
          <a:ext cx="17049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" name="Equation" r:id="rId5" imgW="1701800" imgH="393700" progId="Equation.3">
                  <p:embed/>
                </p:oleObj>
              </mc:Choice>
              <mc:Fallback>
                <p:oleObj name="Equation" r:id="rId5" imgW="1701800" imgH="3937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306" y="3203971"/>
                        <a:ext cx="17049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117578"/>
              </p:ext>
            </p:extLst>
          </p:nvPr>
        </p:nvGraphicFramePr>
        <p:xfrm>
          <a:off x="4521306" y="3636379"/>
          <a:ext cx="21240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" name="Equation" r:id="rId7" imgW="2120900" imgH="393700" progId="Equation.3">
                  <p:embed/>
                </p:oleObj>
              </mc:Choice>
              <mc:Fallback>
                <p:oleObj name="Equation" r:id="rId7" imgW="2120900" imgH="393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306" y="3636379"/>
                        <a:ext cx="21240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364299" y="818114"/>
            <a:ext cx="686758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Stehiometrijske</a:t>
            </a:r>
            <a:r>
              <a:rPr kumimoji="0" lang="sr-Latn-R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jednačine sagorevanja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Osnovna formula ugljovodonika je </a:t>
            </a:r>
            <a:r>
              <a:rPr kumimoji="0" lang="sr-Latn-RS" sz="1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sr-Latn-RS" sz="14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sr-Latn-RS" sz="1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sr-Latn-RS" sz="14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Sagorevanje ugljovodonika tipa </a:t>
            </a:r>
            <a:r>
              <a:rPr kumimoji="0" lang="sr-Latn-R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sr-Latn-RS" sz="1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sr-Latn-R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sr-Latn-RS" sz="1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 </a:t>
            </a:r>
            <a:r>
              <a:rPr kumimoji="0" lang="sr-Latn-R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kiseonikom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može se izraditi sledećom jednačinom: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64299" y="2231919"/>
            <a:ext cx="970918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Elementarni sastojci vazduha su kiseonik, azot, argon, ugljen-dioksid...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Sagorevanje neke smeše se ne odvija u čistom kiseonik, već u prisustvo kiseonika koje se nalazi u vazduhu, koji ima sledeći zapreminski sastav: 21% kiseonika i 79% azota.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364299" y="3704036"/>
            <a:ext cx="387798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m</a:t>
            </a:r>
            <a:r>
              <a:rPr kumimoji="0" lang="sr-Latn-RS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kiseonika se nalazi u 4,76 m</a:t>
            </a:r>
            <a:r>
              <a:rPr kumimoji="0" lang="sr-Latn-RS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vazduha</a:t>
            </a:r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	</a:t>
            </a:r>
            <a:endParaRPr kumimoji="0" lang="sr-Latn-R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4299" y="3250110"/>
            <a:ext cx="40575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1 m</a:t>
            </a:r>
            <a:r>
              <a:rPr kumimoji="0" lang="sr-Latn-RS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kiseonika u vazduhu dolazi 3,76 m</a:t>
            </a:r>
            <a:r>
              <a:rPr kumimoji="0" lang="sr-Latn-RS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azota	→</a:t>
            </a:r>
            <a:endParaRPr lang="en-US" sz="1400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992864"/>
              </p:ext>
            </p:extLst>
          </p:nvPr>
        </p:nvGraphicFramePr>
        <p:xfrm>
          <a:off x="3511655" y="4896061"/>
          <a:ext cx="41433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" name="Equation" r:id="rId9" imgW="4140200" imgH="431800" progId="Equation.3">
                  <p:embed/>
                </p:oleObj>
              </mc:Choice>
              <mc:Fallback>
                <p:oleObj name="Equation" r:id="rId9" imgW="4140200" imgH="431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655" y="4896061"/>
                        <a:ext cx="41433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626868"/>
              </p:ext>
            </p:extLst>
          </p:nvPr>
        </p:nvGraphicFramePr>
        <p:xfrm>
          <a:off x="3302104" y="5604213"/>
          <a:ext cx="45624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Equation" r:id="rId11" imgW="4559300" imgH="431800" progId="Equation.3">
                  <p:embed/>
                </p:oleObj>
              </mc:Choice>
              <mc:Fallback>
                <p:oleObj name="Equation" r:id="rId11" imgW="4559300" imgH="431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104" y="5604213"/>
                        <a:ext cx="45624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405686" y="4308757"/>
            <a:ext cx="941956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osnovu prethodno rečenog, osnovna jednačina sagorevanja ugljovodonika u smeši sa </a:t>
            </a:r>
            <a:r>
              <a:rPr kumimoji="0" lang="sr-Latn-R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vazduhom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može da se napiše u obliku: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405686" y="5405536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80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599" y="0"/>
            <a:ext cx="109389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Prvo izračunavamo broj ugljenika </a:t>
            </a:r>
            <a:r>
              <a:rPr lang="sr-Latn-RS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sr-Latn-R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 vodonika </a:t>
            </a:r>
            <a:r>
              <a:rPr lang="sr-Latn-RS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sr-Latn-R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zatim gledamo koliki je broj kiseonika </a:t>
            </a:r>
            <a:r>
              <a:rPr lang="sr-Latn-RS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sr-Latn-R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 azota </a:t>
            </a:r>
            <a:r>
              <a:rPr lang="sr-Latn-RS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sr-Latn-R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911455"/>
              </p:ext>
            </p:extLst>
          </p:nvPr>
        </p:nvGraphicFramePr>
        <p:xfrm>
          <a:off x="2555875" y="773113"/>
          <a:ext cx="5757863" cy="608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6" name="Document" r:id="rId4" imgW="5758053" imgH="6084431" progId="Word.Document.12">
                  <p:embed/>
                </p:oleObj>
              </mc:Choice>
              <mc:Fallback>
                <p:oleObj name="Document" r:id="rId4" imgW="5758053" imgH="608443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55875" y="773113"/>
                        <a:ext cx="5757863" cy="6084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722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1264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104900" algn="l"/>
              </a:tabLst>
            </a:pPr>
            <a:r>
              <a:rPr lang="sr-Latn-R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Primeri (</a:t>
            </a:r>
            <a:r>
              <a:rPr lang="sr-Latn-RS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stehiometrijske</a:t>
            </a:r>
            <a:r>
              <a:rPr lang="sr-Latn-R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jednačine sagorevanja zapaljivih tečnosti i prašina u smeši sa </a:t>
            </a:r>
            <a:r>
              <a:rPr lang="sr-Latn-R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vazduhom</a:t>
            </a:r>
            <a:r>
              <a:rPr lang="sr-Latn-R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211779"/>
              </p:ext>
            </p:extLst>
          </p:nvPr>
        </p:nvGraphicFramePr>
        <p:xfrm>
          <a:off x="1298575" y="749300"/>
          <a:ext cx="9492826" cy="610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Document" r:id="rId4" imgW="5758053" imgH="3704664" progId="Word.Document.12">
                  <p:embed/>
                </p:oleObj>
              </mc:Choice>
              <mc:Fallback>
                <p:oleObj name="Document" r:id="rId4" imgW="5758053" imgH="370466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98575" y="749300"/>
                        <a:ext cx="9492826" cy="610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981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649"/>
            <a:ext cx="12192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457200" algn="l"/>
                <a:tab pos="1104900" algn="l"/>
              </a:tabLst>
            </a:pP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Zadaci</a:t>
            </a:r>
            <a:endParaRPr lang="en-US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104900" algn="l"/>
              </a:tabLst>
            </a:pP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U sudu zapremine 3 m</a:t>
            </a:r>
            <a:r>
              <a:rPr lang="sr-Latn-RS" sz="14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pri normalnim uslovima nalazi se homogena </a:t>
            </a:r>
            <a:r>
              <a:rPr lang="sr-Latn-RS" sz="1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gaso</a:t>
            </a: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-vazdušna smeša čiji je zapreminski sastav sledeći: metan – 7,47%, vodonik – 3,74%, ugljenmonoksid – 2,24%, ugljendioksid – 1,25%, vazduh – 85,3%. Napisati jednačinu potpunog sagorevanja zapaljivih komponenata smeše i proveriti da li se u sudu nalazi </a:t>
            </a:r>
            <a:r>
              <a:rPr lang="sr-Latn-RS" sz="1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stehiometrijska</a:t>
            </a: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smeša. 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054000"/>
              </p:ext>
            </p:extLst>
          </p:nvPr>
        </p:nvGraphicFramePr>
        <p:xfrm>
          <a:off x="99759" y="1132889"/>
          <a:ext cx="1457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1" name="Equation" r:id="rId3" imgW="1459866" imgH="241195" progId="Equation.3">
                  <p:embed/>
                </p:oleObj>
              </mc:Choice>
              <mc:Fallback>
                <p:oleObj name="Equation" r:id="rId3" imgW="1459866" imgH="241195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759" y="1132889"/>
                        <a:ext cx="14573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832683"/>
              </p:ext>
            </p:extLst>
          </p:nvPr>
        </p:nvGraphicFramePr>
        <p:xfrm>
          <a:off x="1696149" y="1132889"/>
          <a:ext cx="9620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2" name="Equation" r:id="rId5" imgW="965200" imgH="241300" progId="Equation.3">
                  <p:embed/>
                </p:oleObj>
              </mc:Choice>
              <mc:Fallback>
                <p:oleObj name="Equation" r:id="rId5" imgW="965200" imgH="241300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149" y="1132889"/>
                        <a:ext cx="9620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229096"/>
              </p:ext>
            </p:extLst>
          </p:nvPr>
        </p:nvGraphicFramePr>
        <p:xfrm>
          <a:off x="2797239" y="1129077"/>
          <a:ext cx="9048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3" name="Equation" r:id="rId7" imgW="901309" imgH="241195" progId="Equation.3">
                  <p:embed/>
                </p:oleObj>
              </mc:Choice>
              <mc:Fallback>
                <p:oleObj name="Equation" r:id="rId7" imgW="901309" imgH="241195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239" y="1129077"/>
                        <a:ext cx="9048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116582"/>
              </p:ext>
            </p:extLst>
          </p:nvPr>
        </p:nvGraphicFramePr>
        <p:xfrm>
          <a:off x="3841179" y="1137169"/>
          <a:ext cx="914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4" name="Equation" r:id="rId9" imgW="914400" imgH="228600" progId="Equation.3">
                  <p:embed/>
                </p:oleObj>
              </mc:Choice>
              <mc:Fallback>
                <p:oleObj name="Equation" r:id="rId9" imgW="914400" imgH="228600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179" y="1137169"/>
                        <a:ext cx="914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877931"/>
              </p:ext>
            </p:extLst>
          </p:nvPr>
        </p:nvGraphicFramePr>
        <p:xfrm>
          <a:off x="4859051" y="1129076"/>
          <a:ext cx="9429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5" name="Equation" r:id="rId11" imgW="939392" imgH="241195" progId="Equation.3">
                  <p:embed/>
                </p:oleObj>
              </mc:Choice>
              <mc:Fallback>
                <p:oleObj name="Equation" r:id="rId11" imgW="939392" imgH="241195" progId="Equation.3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051" y="1129076"/>
                        <a:ext cx="9429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98226"/>
              </p:ext>
            </p:extLst>
          </p:nvPr>
        </p:nvGraphicFramePr>
        <p:xfrm>
          <a:off x="5902991" y="1137169"/>
          <a:ext cx="8477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" name="Equation" r:id="rId13" imgW="850900" imgH="228600" progId="Equation.3">
                  <p:embed/>
                </p:oleObj>
              </mc:Choice>
              <mc:Fallback>
                <p:oleObj name="Equation" r:id="rId13" imgW="850900" imgH="228600" progId="Equation.3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991" y="1137169"/>
                        <a:ext cx="8477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084034"/>
              </p:ext>
            </p:extLst>
          </p:nvPr>
        </p:nvGraphicFramePr>
        <p:xfrm>
          <a:off x="180721" y="1581911"/>
          <a:ext cx="647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" name="Equation" r:id="rId15" imgW="647700" imgH="228600" progId="Equation.3">
                  <p:embed/>
                </p:oleObj>
              </mc:Choice>
              <mc:Fallback>
                <p:oleObj name="Equation" r:id="rId15" imgW="647700" imgH="228600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1" y="1581911"/>
                        <a:ext cx="6477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270936"/>
              </p:ext>
            </p:extLst>
          </p:nvPr>
        </p:nvGraphicFramePr>
        <p:xfrm>
          <a:off x="180721" y="1914997"/>
          <a:ext cx="838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8" name="Equation" r:id="rId17" imgW="838200" imgH="228600" progId="Equation.3">
                  <p:embed/>
                </p:oleObj>
              </mc:Choice>
              <mc:Fallback>
                <p:oleObj name="Equation" r:id="rId17" imgW="838200" imgH="228600" progId="Equation.3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1" y="1914997"/>
                        <a:ext cx="8382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460139"/>
              </p:ext>
            </p:extLst>
          </p:nvPr>
        </p:nvGraphicFramePr>
        <p:xfrm>
          <a:off x="1443736" y="1882266"/>
          <a:ext cx="7334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9" name="Equation" r:id="rId19" imgW="736280" imgH="406224" progId="Equation.3">
                  <p:embed/>
                </p:oleObj>
              </mc:Choice>
              <mc:Fallback>
                <p:oleObj name="Equation" r:id="rId19" imgW="736280" imgH="406224" progId="Equation.3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736" y="1882266"/>
                        <a:ext cx="733425" cy="4095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174417"/>
              </p:ext>
            </p:extLst>
          </p:nvPr>
        </p:nvGraphicFramePr>
        <p:xfrm>
          <a:off x="180721" y="2248083"/>
          <a:ext cx="5715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0" name="Equation" r:id="rId21" imgW="571252" imgH="406224" progId="Equation.3">
                  <p:embed/>
                </p:oleObj>
              </mc:Choice>
              <mc:Fallback>
                <p:oleObj name="Equation" r:id="rId21" imgW="571252" imgH="406224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1" y="2248083"/>
                        <a:ext cx="57150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2" name="Straight Connector 91"/>
          <p:cNvCxnSpPr/>
          <p:nvPr/>
        </p:nvCxnSpPr>
        <p:spPr>
          <a:xfrm>
            <a:off x="0" y="1476462"/>
            <a:ext cx="12192000" cy="3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ight Brace 93"/>
          <p:cNvSpPr/>
          <p:nvPr/>
        </p:nvSpPr>
        <p:spPr>
          <a:xfrm>
            <a:off x="1018920" y="1581911"/>
            <a:ext cx="197483" cy="10102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6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206236"/>
              </p:ext>
            </p:extLst>
          </p:nvPr>
        </p:nvGraphicFramePr>
        <p:xfrm>
          <a:off x="209463" y="2925284"/>
          <a:ext cx="25050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1" name="Equation" r:id="rId23" imgW="2501900" imgH="419100" progId="Equation.3">
                  <p:embed/>
                </p:oleObj>
              </mc:Choice>
              <mc:Fallback>
                <p:oleObj name="Equation" r:id="rId23" imgW="2501900" imgH="419100" progId="Equation.3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463" y="2925284"/>
                        <a:ext cx="250507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" name="Rectangle 1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8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699086"/>
              </p:ext>
            </p:extLst>
          </p:nvPr>
        </p:nvGraphicFramePr>
        <p:xfrm>
          <a:off x="205486" y="3605430"/>
          <a:ext cx="2476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2" name="Equation" r:id="rId25" imgW="2476500" imgH="419100" progId="Equation.3">
                  <p:embed/>
                </p:oleObj>
              </mc:Choice>
              <mc:Fallback>
                <p:oleObj name="Equation" r:id="rId25" imgW="2476500" imgH="419100" progId="Equation.3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86" y="3605430"/>
                        <a:ext cx="2476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Rectangle 1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0" name="Object 10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340300"/>
              </p:ext>
            </p:extLst>
          </p:nvPr>
        </p:nvGraphicFramePr>
        <p:xfrm>
          <a:off x="205486" y="4285576"/>
          <a:ext cx="24479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3" name="Equation" r:id="rId27" imgW="2451100" imgH="393700" progId="Equation.3">
                  <p:embed/>
                </p:oleObj>
              </mc:Choice>
              <mc:Fallback>
                <p:oleObj name="Equation" r:id="rId27" imgW="2451100" imgH="393700" progId="Equation.3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86" y="4285576"/>
                        <a:ext cx="24479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57235"/>
              </p:ext>
            </p:extLst>
          </p:nvPr>
        </p:nvGraphicFramePr>
        <p:xfrm>
          <a:off x="218987" y="4931890"/>
          <a:ext cx="24860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4" name="Equation" r:id="rId29" imgW="2489200" imgH="419100" progId="Equation.3">
                  <p:embed/>
                </p:oleObj>
              </mc:Choice>
              <mc:Fallback>
                <p:oleObj name="Equation" r:id="rId29" imgW="2489200" imgH="419100" progId="Equation.3">
                  <p:embed/>
                  <p:pic>
                    <p:nvPicPr>
                      <p:cNvPr id="0" name="Object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987" y="4931890"/>
                        <a:ext cx="248602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Rectangle 1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17" name="Straight Connector 116"/>
          <p:cNvCxnSpPr/>
          <p:nvPr/>
        </p:nvCxnSpPr>
        <p:spPr>
          <a:xfrm flipH="1">
            <a:off x="2910980" y="1581911"/>
            <a:ext cx="33556" cy="480211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1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997569"/>
              </p:ext>
            </p:extLst>
          </p:nvPr>
        </p:nvGraphicFramePr>
        <p:xfrm>
          <a:off x="3297355" y="2179727"/>
          <a:ext cx="1866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5" name="Equation" r:id="rId31" imgW="1866900" imgH="457200" progId="Equation.3">
                  <p:embed/>
                </p:oleObj>
              </mc:Choice>
              <mc:Fallback>
                <p:oleObj name="Equation" r:id="rId31" imgW="1866900" imgH="457200" progId="Equation.3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355" y="2179727"/>
                        <a:ext cx="1866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1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593125"/>
              </p:ext>
            </p:extLst>
          </p:nvPr>
        </p:nvGraphicFramePr>
        <p:xfrm>
          <a:off x="3297355" y="2740761"/>
          <a:ext cx="16859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6" name="Equation" r:id="rId33" imgW="1689100" imgH="457200" progId="Equation.3">
                  <p:embed/>
                </p:oleObj>
              </mc:Choice>
              <mc:Fallback>
                <p:oleObj name="Equation" r:id="rId33" imgW="1689100" imgH="457200" progId="Equation.3">
                  <p:embed/>
                  <p:pic>
                    <p:nvPicPr>
                      <p:cNvPr id="0" name="Object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355" y="2740761"/>
                        <a:ext cx="16859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1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786100"/>
              </p:ext>
            </p:extLst>
          </p:nvPr>
        </p:nvGraphicFramePr>
        <p:xfrm>
          <a:off x="3297355" y="3301795"/>
          <a:ext cx="17145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7" name="Equation" r:id="rId35" imgW="1714500" imgH="431800" progId="Equation.3">
                  <p:embed/>
                </p:oleObj>
              </mc:Choice>
              <mc:Fallback>
                <p:oleObj name="Equation" r:id="rId35" imgW="1714500" imgH="431800" progId="Equation.3">
                  <p:embed/>
                  <p:pic>
                    <p:nvPicPr>
                      <p:cNvPr id="0" name="Object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355" y="3301795"/>
                        <a:ext cx="17145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" name="Object 1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232590"/>
              </p:ext>
            </p:extLst>
          </p:nvPr>
        </p:nvGraphicFramePr>
        <p:xfrm>
          <a:off x="3297355" y="3842098"/>
          <a:ext cx="19716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8" name="Equation" r:id="rId37" imgW="1968500" imgH="457200" progId="Equation.3">
                  <p:embed/>
                </p:oleObj>
              </mc:Choice>
              <mc:Fallback>
                <p:oleObj name="Equation" r:id="rId37" imgW="1968500" imgH="457200" progId="Equation.3">
                  <p:embed/>
                  <p:pic>
                    <p:nvPicPr>
                      <p:cNvPr id="0" name="Object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355" y="3842098"/>
                        <a:ext cx="19716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3" name="Straight Connector 132"/>
          <p:cNvCxnSpPr/>
          <p:nvPr/>
        </p:nvCxnSpPr>
        <p:spPr>
          <a:xfrm flipH="1">
            <a:off x="5331118" y="1589268"/>
            <a:ext cx="33556" cy="480211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5" name="Object 1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580816"/>
              </p:ext>
            </p:extLst>
          </p:nvPr>
        </p:nvGraphicFramePr>
        <p:xfrm>
          <a:off x="5658831" y="1662256"/>
          <a:ext cx="54768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" name="Equation" r:id="rId39" imgW="5473700" imgH="215900" progId="Equation.3">
                  <p:embed/>
                </p:oleObj>
              </mc:Choice>
              <mc:Fallback>
                <p:oleObj name="Equation" r:id="rId39" imgW="5473700" imgH="215900" progId="Equation.3">
                  <p:embed/>
                  <p:pic>
                    <p:nvPicPr>
                      <p:cNvPr id="0" name="Object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8831" y="1662256"/>
                        <a:ext cx="54768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6" name="Straight Connector 135"/>
          <p:cNvCxnSpPr/>
          <p:nvPr/>
        </p:nvCxnSpPr>
        <p:spPr>
          <a:xfrm>
            <a:off x="5554868" y="1980581"/>
            <a:ext cx="5992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9" name="Object 1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851513"/>
              </p:ext>
            </p:extLst>
          </p:nvPr>
        </p:nvGraphicFramePr>
        <p:xfrm>
          <a:off x="5554868" y="2376980"/>
          <a:ext cx="32861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" name="Equation" r:id="rId41" imgW="3289300" imgH="215900" progId="Equation.3">
                  <p:embed/>
                </p:oleObj>
              </mc:Choice>
              <mc:Fallback>
                <p:oleObj name="Equation" r:id="rId41" imgW="3289300" imgH="215900" progId="Equation.3">
                  <p:embed/>
                  <p:pic>
                    <p:nvPicPr>
                      <p:cNvPr id="0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8" y="2376980"/>
                        <a:ext cx="32861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1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678933"/>
              </p:ext>
            </p:extLst>
          </p:nvPr>
        </p:nvGraphicFramePr>
        <p:xfrm>
          <a:off x="5554868" y="2635243"/>
          <a:ext cx="23717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" name="Equation" r:id="rId43" imgW="2373870" imgH="215806" progId="Equation.3">
                  <p:embed/>
                </p:oleObj>
              </mc:Choice>
              <mc:Fallback>
                <p:oleObj name="Equation" r:id="rId43" imgW="2373870" imgH="215806" progId="Equation.3">
                  <p:embed/>
                  <p:pic>
                    <p:nvPicPr>
                      <p:cNvPr id="0" name="Object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8" y="2635243"/>
                        <a:ext cx="23717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1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579003"/>
              </p:ext>
            </p:extLst>
          </p:nvPr>
        </p:nvGraphicFramePr>
        <p:xfrm>
          <a:off x="5554868" y="2892399"/>
          <a:ext cx="25050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" name="Equation" r:id="rId45" imgW="2501900" imgH="215900" progId="Equation.3">
                  <p:embed/>
                </p:oleObj>
              </mc:Choice>
              <mc:Fallback>
                <p:oleObj name="Equation" r:id="rId45" imgW="2501900" imgH="215900" progId="Equation.3">
                  <p:embed/>
                  <p:pic>
                    <p:nvPicPr>
                      <p:cNvPr id="0" name="Object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8" y="2892399"/>
                        <a:ext cx="25050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6" name="Rectangle 18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7" name="Object 1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70353"/>
              </p:ext>
            </p:extLst>
          </p:nvPr>
        </p:nvGraphicFramePr>
        <p:xfrm>
          <a:off x="5554868" y="3155563"/>
          <a:ext cx="12858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" name="Equation" r:id="rId47" imgW="1282700" imgH="215900" progId="Equation.3">
                  <p:embed/>
                </p:oleObj>
              </mc:Choice>
              <mc:Fallback>
                <p:oleObj name="Equation" r:id="rId47" imgW="1282700" imgH="215900" progId="Equation.3">
                  <p:embed/>
                  <p:pic>
                    <p:nvPicPr>
                      <p:cNvPr id="0" name="Object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8" y="3155563"/>
                        <a:ext cx="12858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8" name="Straight Connector 147"/>
          <p:cNvCxnSpPr/>
          <p:nvPr/>
        </p:nvCxnSpPr>
        <p:spPr>
          <a:xfrm>
            <a:off x="5554868" y="3395928"/>
            <a:ext cx="5992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Rectangle 18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0" name="Object 1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270685"/>
              </p:ext>
            </p:extLst>
          </p:nvPr>
        </p:nvGraphicFramePr>
        <p:xfrm>
          <a:off x="5554868" y="3505569"/>
          <a:ext cx="17049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" name="Equation" r:id="rId49" imgW="1701800" imgH="215900" progId="Equation.3">
                  <p:embed/>
                </p:oleObj>
              </mc:Choice>
              <mc:Fallback>
                <p:oleObj name="Equation" r:id="rId49" imgW="1701800" imgH="215900" progId="Equation.3">
                  <p:embed/>
                  <p:pic>
                    <p:nvPicPr>
                      <p:cNvPr id="0" name="Object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8" y="3505569"/>
                        <a:ext cx="17049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" name="Object 1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171608"/>
              </p:ext>
            </p:extLst>
          </p:nvPr>
        </p:nvGraphicFramePr>
        <p:xfrm>
          <a:off x="5531537" y="3736950"/>
          <a:ext cx="2105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" name="Equation" r:id="rId51" imgW="2108200" imgH="215900" progId="Equation.3">
                  <p:embed/>
                </p:oleObj>
              </mc:Choice>
              <mc:Fallback>
                <p:oleObj name="Equation" r:id="rId51" imgW="2108200" imgH="215900" progId="Equation.3">
                  <p:embed/>
                  <p:pic>
                    <p:nvPicPr>
                      <p:cNvPr id="0" name="Object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1537" y="3736950"/>
                        <a:ext cx="2105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" name="Object 1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109258"/>
              </p:ext>
            </p:extLst>
          </p:nvPr>
        </p:nvGraphicFramePr>
        <p:xfrm>
          <a:off x="8061604" y="3499762"/>
          <a:ext cx="19145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" name="Equation" r:id="rId53" imgW="1916868" imgH="215806" progId="Equation.3">
                  <p:embed/>
                </p:oleObj>
              </mc:Choice>
              <mc:Fallback>
                <p:oleObj name="Equation" r:id="rId53" imgW="1916868" imgH="215806" progId="Equation.3">
                  <p:embed/>
                  <p:pic>
                    <p:nvPicPr>
                      <p:cNvPr id="0" name="Object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1604" y="3499762"/>
                        <a:ext cx="19145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" name="Object 1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754192"/>
              </p:ext>
            </p:extLst>
          </p:nvPr>
        </p:nvGraphicFramePr>
        <p:xfrm>
          <a:off x="8059943" y="3736950"/>
          <a:ext cx="14001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" name="Equation" r:id="rId55" imgW="1396394" imgH="215806" progId="Equation.3">
                  <p:embed/>
                </p:oleObj>
              </mc:Choice>
              <mc:Fallback>
                <p:oleObj name="Equation" r:id="rId55" imgW="1396394" imgH="215806" progId="Equation.3">
                  <p:embed/>
                  <p:pic>
                    <p:nvPicPr>
                      <p:cNvPr id="0" name="Object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9943" y="3736950"/>
                        <a:ext cx="14001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9" name="Straight Connector 158"/>
          <p:cNvCxnSpPr/>
          <p:nvPr/>
        </p:nvCxnSpPr>
        <p:spPr>
          <a:xfrm>
            <a:off x="5554868" y="4040065"/>
            <a:ext cx="5992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1" name="Object 1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107480"/>
              </p:ext>
            </p:extLst>
          </p:nvPr>
        </p:nvGraphicFramePr>
        <p:xfrm>
          <a:off x="5531537" y="4133763"/>
          <a:ext cx="51054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" name="Equation" r:id="rId57" imgW="5105400" imgH="215900" progId="Equation.3">
                  <p:embed/>
                </p:oleObj>
              </mc:Choice>
              <mc:Fallback>
                <p:oleObj name="Equation" r:id="rId57" imgW="5105400" imgH="215900" progId="Equation.3">
                  <p:embed/>
                  <p:pic>
                    <p:nvPicPr>
                      <p:cNvPr id="0" name="Object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1537" y="4133763"/>
                        <a:ext cx="51054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2" name="Straight Connector 161"/>
          <p:cNvCxnSpPr/>
          <p:nvPr/>
        </p:nvCxnSpPr>
        <p:spPr>
          <a:xfrm>
            <a:off x="5554868" y="4352838"/>
            <a:ext cx="5992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4" name="Object 1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169718"/>
              </p:ext>
            </p:extLst>
          </p:nvPr>
        </p:nvGraphicFramePr>
        <p:xfrm>
          <a:off x="5554868" y="4461954"/>
          <a:ext cx="25812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" name="Equation" r:id="rId59" imgW="2578100" imgH="508000" progId="Equation.3">
                  <p:embed/>
                </p:oleObj>
              </mc:Choice>
              <mc:Fallback>
                <p:oleObj name="Equation" r:id="rId59" imgW="2578100" imgH="508000" progId="Equation.3">
                  <p:embed/>
                  <p:pic>
                    <p:nvPicPr>
                      <p:cNvPr id="0" name="Object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8" y="4461954"/>
                        <a:ext cx="258127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" name="Object 1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600841"/>
              </p:ext>
            </p:extLst>
          </p:nvPr>
        </p:nvGraphicFramePr>
        <p:xfrm>
          <a:off x="8760030" y="4461954"/>
          <a:ext cx="28670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" name="Equation" r:id="rId61" imgW="2870200" imgH="508000" progId="Equation.3">
                  <p:embed/>
                </p:oleObj>
              </mc:Choice>
              <mc:Fallback>
                <p:oleObj name="Equation" r:id="rId61" imgW="2870200" imgH="508000" progId="Equation.3">
                  <p:embed/>
                  <p:pic>
                    <p:nvPicPr>
                      <p:cNvPr id="0" name="Object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0030" y="4461954"/>
                        <a:ext cx="28670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" name="Oval 170"/>
          <p:cNvSpPr/>
          <p:nvPr/>
        </p:nvSpPr>
        <p:spPr>
          <a:xfrm>
            <a:off x="8098153" y="4879271"/>
            <a:ext cx="2388148" cy="582178"/>
          </a:xfrm>
          <a:prstGeom prst="ellipse">
            <a:avLst/>
          </a:prstGeom>
          <a:solidFill>
            <a:schemeClr val="accent6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5554868" y="5671141"/>
            <a:ext cx="6502014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dobijenog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zaključiti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se u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stehiometrijska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gasovazdušna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smeša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vazduha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dobijene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zapreminskog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udela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vazduha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(2559 l)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jednačine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sagorevanja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(2560,575 l)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približno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3" name="Object 1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729336"/>
              </p:ext>
            </p:extLst>
          </p:nvPr>
        </p:nvGraphicFramePr>
        <p:xfrm>
          <a:off x="9566444" y="1975028"/>
          <a:ext cx="17049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1" name="Equation" r:id="rId63" imgW="1701800" imgH="393700" progId="Equation.3">
                  <p:embed/>
                </p:oleObj>
              </mc:Choice>
              <mc:Fallback>
                <p:oleObj name="Equation" r:id="rId63" imgW="1701800" imgH="393700" progId="Equation.3">
                  <p:embed/>
                  <p:pic>
                    <p:nvPicPr>
                      <p:cNvPr id="0" name="Object 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6444" y="1975028"/>
                        <a:ext cx="17049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" name="Rectangle 303"/>
          <p:cNvSpPr>
            <a:spLocks noChangeArrowheads="1"/>
          </p:cNvSpPr>
          <p:nvPr/>
        </p:nvSpPr>
        <p:spPr bwMode="auto">
          <a:xfrm>
            <a:off x="5531772" y="159400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6" name="Rectangle 304"/>
          <p:cNvSpPr>
            <a:spLocks noChangeArrowheads="1"/>
          </p:cNvSpPr>
          <p:nvPr/>
        </p:nvSpPr>
        <p:spPr bwMode="auto">
          <a:xfrm>
            <a:off x="5483518" y="2003702"/>
            <a:ext cx="480131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1 m</a:t>
            </a:r>
            <a:r>
              <a:rPr kumimoji="0" lang="sr-Latn-RS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kiseonika u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sr-Latn-R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azduhu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dolazi 3,76 m</a:t>
            </a:r>
            <a:r>
              <a:rPr kumimoji="0" lang="sr-Latn-RS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azota	→	</a:t>
            </a:r>
            <a:endParaRPr kumimoji="0" lang="sr-Latn-R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7" name="Right Brace 176"/>
          <p:cNvSpPr/>
          <p:nvPr/>
        </p:nvSpPr>
        <p:spPr>
          <a:xfrm>
            <a:off x="8840993" y="2365553"/>
            <a:ext cx="45719" cy="100908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9021760" y="2506388"/>
            <a:ext cx="3123105" cy="738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Ukupan broj molova kiseonika (O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množi se sa 3,76 kako bi se odredio ukupan broj molova azota (N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05486" y="5606779"/>
                <a:ext cx="2661081" cy="413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1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100" i="1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US" sz="11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</a:rPr>
                                <m:t>𝑣𝑜𝑙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r>
                            <a:rPr lang="en-US" sz="1100" i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n-US" sz="11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i="0">
                              <a:latin typeface="Cambria Math" panose="02040503050406030204" pitchFamily="18" charset="0"/>
                            </a:rPr>
                            <m:t>85.3∙3000</m:t>
                          </m:r>
                        </m:num>
                        <m:den>
                          <m:r>
                            <a:rPr lang="en-US" sz="1100" i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n-US" sz="1100" i="0">
                          <a:latin typeface="Cambria Math" panose="02040503050406030204" pitchFamily="18" charset="0"/>
                        </a:rPr>
                        <m:t>=2559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1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1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</a:rPr>
                                <m:t>𝑑𝑚</m:t>
                              </m:r>
                            </m:e>
                            <m:sup>
                              <m:r>
                                <a:rPr lang="en-US" sz="11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86" y="5606779"/>
                <a:ext cx="2661081" cy="413831"/>
              </a:xfrm>
              <a:prstGeom prst="rect">
                <a:avLst/>
              </a:prstGeom>
              <a:blipFill rotWithShape="0">
                <a:blip r:embed="rId6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531537" y="5022050"/>
                <a:ext cx="4872273" cy="2966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2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200" i="0">
                          <a:latin typeface="Cambria Math" panose="02040503050406030204" pitchFamily="18" charset="0"/>
                        </a:rPr>
                        <m:t>=537.936+2022.639=2560.575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𝑑𝑚</m:t>
                              </m:r>
                            </m:e>
                            <m: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lang="en-US" sz="1200" i="0">
                          <a:latin typeface="Cambria Math" panose="02040503050406030204" pitchFamily="18" charset="0"/>
                        </a:rPr>
                        <m:t>≈2559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𝑑𝑚</m:t>
                              </m:r>
                            </m:e>
                            <m: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537" y="5022050"/>
                <a:ext cx="4872273" cy="296620"/>
              </a:xfrm>
              <a:prstGeom prst="rect">
                <a:avLst/>
              </a:prstGeom>
              <a:blipFill rotWithShape="0">
                <a:blip r:embed="rId6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350717" y="1534034"/>
                <a:ext cx="1632563" cy="62651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𝑑𝑚</m:t>
                              </m:r>
                            </m:e>
                            <m: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𝑑𝑚</m:t>
                                  </m:r>
                                </m:e>
                                <m:sup>
                                  <m:r>
                                    <a:rPr lang="en-US" sz="1200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𝑚𝑜𝑙</m:t>
                              </m:r>
                            </m:den>
                          </m:f>
                        </m:den>
                      </m:f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𝑚𝑜𝑙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0717" y="1534034"/>
                <a:ext cx="1632563" cy="626518"/>
              </a:xfrm>
              <a:prstGeom prst="rect">
                <a:avLst/>
              </a:prstGeom>
              <a:blipFill rotWithShape="0">
                <a:blip r:embed="rId67"/>
                <a:stretch>
                  <a:fillRect b="-962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537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171" grpId="0" animBg="1"/>
      <p:bldP spid="172" grpId="0" animBg="1"/>
      <p:bldP spid="176" grpId="0"/>
      <p:bldP spid="177" grpId="0" animBg="1"/>
      <p:bldP spid="178" grpId="0" animBg="1"/>
      <p:bldP spid="2" grpId="0"/>
      <p:bldP spid="3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1764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104900" algn="l"/>
              </a:tabLst>
            </a:pP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U sudu zapremine 3,4 m</a:t>
            </a:r>
            <a:r>
              <a:rPr lang="sr-Latn-RS" sz="14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pri normalnim uslovima nalazi se zapaljiva </a:t>
            </a:r>
            <a:r>
              <a:rPr lang="sr-Latn-RS" sz="1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gaso</a:t>
            </a: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-vazdušna smeša čiji je zapreminski sastav sledeći: </a:t>
            </a:r>
            <a:r>
              <a:rPr lang="sr-Latn-RS" sz="1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etan</a:t>
            </a: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1,981%, propan – 1,32%, butan – 0,662%, </a:t>
            </a:r>
            <a:r>
              <a:rPr lang="sr-Latn-RS" sz="1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ugljemonoksid</a:t>
            </a:r>
            <a:r>
              <a:rPr lang="sr-Latn-RS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3,302%, vazduh – 92,735%. Proveriti da li je ispunjen uslov za potpuno sagorevanje date smeše.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746149"/>
              </p:ext>
            </p:extLst>
          </p:nvPr>
        </p:nvGraphicFramePr>
        <p:xfrm>
          <a:off x="0" y="617456"/>
          <a:ext cx="15716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75" name="Equation" r:id="rId3" imgW="1574800" imgH="241300" progId="Equation.3">
                  <p:embed/>
                </p:oleObj>
              </mc:Choice>
              <mc:Fallback>
                <p:oleObj name="Equation" r:id="rId3" imgW="15748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17456"/>
                        <a:ext cx="15716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538544"/>
              </p:ext>
            </p:extLst>
          </p:nvPr>
        </p:nvGraphicFramePr>
        <p:xfrm>
          <a:off x="1857080" y="617456"/>
          <a:ext cx="10953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76" name="Equation" r:id="rId5" imgW="1091726" imgH="241195" progId="Equation.3">
                  <p:embed/>
                </p:oleObj>
              </mc:Choice>
              <mc:Fallback>
                <p:oleObj name="Equation" r:id="rId5" imgW="1091726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080" y="617456"/>
                        <a:ext cx="10953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495044"/>
              </p:ext>
            </p:extLst>
          </p:nvPr>
        </p:nvGraphicFramePr>
        <p:xfrm>
          <a:off x="3237910" y="617456"/>
          <a:ext cx="10001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77" name="Equation" r:id="rId7" imgW="1002865" imgH="241195" progId="Equation.3">
                  <p:embed/>
                </p:oleObj>
              </mc:Choice>
              <mc:Fallback>
                <p:oleObj name="Equation" r:id="rId7" imgW="1002865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7910" y="617456"/>
                        <a:ext cx="10001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689749"/>
              </p:ext>
            </p:extLst>
          </p:nvPr>
        </p:nvGraphicFramePr>
        <p:xfrm>
          <a:off x="4523490" y="617455"/>
          <a:ext cx="11334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78" name="Equation" r:id="rId9" imgW="1129810" imgH="241195" progId="Equation.3">
                  <p:embed/>
                </p:oleObj>
              </mc:Choice>
              <mc:Fallback>
                <p:oleObj name="Equation" r:id="rId9" imgW="1129810" imgH="24119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3490" y="617455"/>
                        <a:ext cx="11334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680546"/>
              </p:ext>
            </p:extLst>
          </p:nvPr>
        </p:nvGraphicFramePr>
        <p:xfrm>
          <a:off x="5942420" y="605769"/>
          <a:ext cx="10191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79" name="Equation" r:id="rId11" imgW="1016000" imgH="228600" progId="Equation.3">
                  <p:embed/>
                </p:oleObj>
              </mc:Choice>
              <mc:Fallback>
                <p:oleObj name="Equation" r:id="rId11" imgW="10160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2420" y="605769"/>
                        <a:ext cx="10191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254645"/>
              </p:ext>
            </p:extLst>
          </p:nvPr>
        </p:nvGraphicFramePr>
        <p:xfrm>
          <a:off x="7247050" y="622363"/>
          <a:ext cx="1028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0" name="Equation" r:id="rId13" imgW="1028700" imgH="228600" progId="Equation.3">
                  <p:embed/>
                </p:oleObj>
              </mc:Choice>
              <mc:Fallback>
                <p:oleObj name="Equation" r:id="rId13" imgW="10287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7050" y="622363"/>
                        <a:ext cx="10287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0" y="910856"/>
            <a:ext cx="12192000" cy="3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768672"/>
              </p:ext>
            </p:extLst>
          </p:nvPr>
        </p:nvGraphicFramePr>
        <p:xfrm>
          <a:off x="322123" y="990889"/>
          <a:ext cx="647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1" name="Equation" r:id="rId15" imgW="647700" imgH="228600" progId="Equation.3">
                  <p:embed/>
                </p:oleObj>
              </mc:Choice>
              <mc:Fallback>
                <p:oleObj name="Equation" r:id="rId15" imgW="647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23" y="990889"/>
                        <a:ext cx="6477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111742"/>
              </p:ext>
            </p:extLst>
          </p:nvPr>
        </p:nvGraphicFramePr>
        <p:xfrm>
          <a:off x="322123" y="1323975"/>
          <a:ext cx="838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2" name="Equation" r:id="rId17" imgW="838200" imgH="228600" progId="Equation.3">
                  <p:embed/>
                </p:oleObj>
              </mc:Choice>
              <mc:Fallback>
                <p:oleObj name="Equation" r:id="rId17" imgW="838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23" y="1323975"/>
                        <a:ext cx="8382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679390"/>
              </p:ext>
            </p:extLst>
          </p:nvPr>
        </p:nvGraphicFramePr>
        <p:xfrm>
          <a:off x="1585138" y="1291244"/>
          <a:ext cx="7334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3" name="Equation" r:id="rId19" imgW="736280" imgH="406224" progId="Equation.3">
                  <p:embed/>
                </p:oleObj>
              </mc:Choice>
              <mc:Fallback>
                <p:oleObj name="Equation" r:id="rId19" imgW="736280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138" y="1291244"/>
                        <a:ext cx="733425" cy="4095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532186"/>
              </p:ext>
            </p:extLst>
          </p:nvPr>
        </p:nvGraphicFramePr>
        <p:xfrm>
          <a:off x="322123" y="1657061"/>
          <a:ext cx="5715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4" name="Equation" r:id="rId21" imgW="571252" imgH="406224" progId="Equation.3">
                  <p:embed/>
                </p:oleObj>
              </mc:Choice>
              <mc:Fallback>
                <p:oleObj name="Equation" r:id="rId21" imgW="571252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23" y="1657061"/>
                        <a:ext cx="57150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ight Brace 21"/>
          <p:cNvSpPr/>
          <p:nvPr/>
        </p:nvSpPr>
        <p:spPr>
          <a:xfrm>
            <a:off x="1160322" y="990889"/>
            <a:ext cx="197483" cy="10102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719742"/>
              </p:ext>
            </p:extLst>
          </p:nvPr>
        </p:nvGraphicFramePr>
        <p:xfrm>
          <a:off x="137338" y="2276377"/>
          <a:ext cx="2895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5" name="Equation" r:id="rId23" imgW="2895600" imgH="419100" progId="Equation.3">
                  <p:embed/>
                </p:oleObj>
              </mc:Choice>
              <mc:Fallback>
                <p:oleObj name="Equation" r:id="rId23" imgW="2895600" imgH="4191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38" y="2276377"/>
                        <a:ext cx="2895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122577"/>
              </p:ext>
            </p:extLst>
          </p:nvPr>
        </p:nvGraphicFramePr>
        <p:xfrm>
          <a:off x="137338" y="2944051"/>
          <a:ext cx="2743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6" name="Equation" r:id="rId25" imgW="2743200" imgH="419100" progId="Equation.3">
                  <p:embed/>
                </p:oleObj>
              </mc:Choice>
              <mc:Fallback>
                <p:oleObj name="Equation" r:id="rId25" imgW="2743200" imgH="4191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38" y="2944051"/>
                        <a:ext cx="2743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038269"/>
              </p:ext>
            </p:extLst>
          </p:nvPr>
        </p:nvGraphicFramePr>
        <p:xfrm>
          <a:off x="137338" y="3569639"/>
          <a:ext cx="2971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7" name="Equation" r:id="rId27" imgW="2971800" imgH="419100" progId="Equation.3">
                  <p:embed/>
                </p:oleObj>
              </mc:Choice>
              <mc:Fallback>
                <p:oleObj name="Equation" r:id="rId27" imgW="2971800" imgH="4191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38" y="3569639"/>
                        <a:ext cx="2971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911508"/>
              </p:ext>
            </p:extLst>
          </p:nvPr>
        </p:nvGraphicFramePr>
        <p:xfrm>
          <a:off x="148451" y="4195227"/>
          <a:ext cx="2732087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8" name="Equation" r:id="rId29" imgW="2730240" imgH="393480" progId="Equation.3">
                  <p:embed/>
                </p:oleObj>
              </mc:Choice>
              <mc:Fallback>
                <p:oleObj name="Equation" r:id="rId29" imgW="2730240" imgH="3934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51" y="4195227"/>
                        <a:ext cx="2732087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461368"/>
              </p:ext>
            </p:extLst>
          </p:nvPr>
        </p:nvGraphicFramePr>
        <p:xfrm>
          <a:off x="137338" y="4798590"/>
          <a:ext cx="26765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9" name="Equation" r:id="rId31" imgW="2679480" imgH="393480" progId="Equation.3">
                  <p:embed/>
                </p:oleObj>
              </mc:Choice>
              <mc:Fallback>
                <p:oleObj name="Equation" r:id="rId31" imgW="2679480" imgH="39348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38" y="4798590"/>
                        <a:ext cx="267652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/>
          <p:cNvCxnSpPr/>
          <p:nvPr/>
        </p:nvCxnSpPr>
        <p:spPr>
          <a:xfrm flipH="1">
            <a:off x="3257732" y="910855"/>
            <a:ext cx="41905" cy="556535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999480"/>
              </p:ext>
            </p:extLst>
          </p:nvPr>
        </p:nvGraphicFramePr>
        <p:xfrm>
          <a:off x="3426079" y="1649145"/>
          <a:ext cx="1943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0" name="Equation" r:id="rId33" imgW="1943100" imgH="457200" progId="Equation.3">
                  <p:embed/>
                </p:oleObj>
              </mc:Choice>
              <mc:Fallback>
                <p:oleObj name="Equation" r:id="rId33" imgW="1943100" imgH="45720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079" y="1649145"/>
                        <a:ext cx="19431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405705"/>
              </p:ext>
            </p:extLst>
          </p:nvPr>
        </p:nvGraphicFramePr>
        <p:xfrm>
          <a:off x="3426079" y="2304743"/>
          <a:ext cx="1943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" name="Equation" r:id="rId35" imgW="1943100" imgH="457200" progId="Equation.3">
                  <p:embed/>
                </p:oleObj>
              </mc:Choice>
              <mc:Fallback>
                <p:oleObj name="Equation" r:id="rId35" imgW="1943100" imgH="45720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079" y="2304743"/>
                        <a:ext cx="19431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151619"/>
              </p:ext>
            </p:extLst>
          </p:nvPr>
        </p:nvGraphicFramePr>
        <p:xfrm>
          <a:off x="3426079" y="2960835"/>
          <a:ext cx="1981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2" name="Equation" r:id="rId37" imgW="1981200" imgH="457200" progId="Equation.3">
                  <p:embed/>
                </p:oleObj>
              </mc:Choice>
              <mc:Fallback>
                <p:oleObj name="Equation" r:id="rId37" imgW="1981200" imgH="4572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079" y="2960835"/>
                        <a:ext cx="1981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098156"/>
              </p:ext>
            </p:extLst>
          </p:nvPr>
        </p:nvGraphicFramePr>
        <p:xfrm>
          <a:off x="3426079" y="3616433"/>
          <a:ext cx="18192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3" name="Equation" r:id="rId39" imgW="1815312" imgH="444307" progId="Equation.3">
                  <p:embed/>
                </p:oleObj>
              </mc:Choice>
              <mc:Fallback>
                <p:oleObj name="Equation" r:id="rId39" imgW="1815312" imgH="444307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079" y="3616433"/>
                        <a:ext cx="18192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Straight Connector 44"/>
          <p:cNvCxnSpPr/>
          <p:nvPr/>
        </p:nvCxnSpPr>
        <p:spPr>
          <a:xfrm flipH="1">
            <a:off x="5543768" y="910856"/>
            <a:ext cx="16778" cy="556535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16824"/>
              </p:ext>
            </p:extLst>
          </p:nvPr>
        </p:nvGraphicFramePr>
        <p:xfrm>
          <a:off x="5744453" y="1062644"/>
          <a:ext cx="56292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4" name="Equation" r:id="rId41" imgW="5626100" imgH="228600" progId="Equation.3">
                  <p:embed/>
                </p:oleObj>
              </mc:Choice>
              <mc:Fallback>
                <p:oleObj name="Equation" r:id="rId41" imgW="5626100" imgH="228600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453" y="1062644"/>
                        <a:ext cx="56292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Connector 49"/>
          <p:cNvCxnSpPr/>
          <p:nvPr/>
        </p:nvCxnSpPr>
        <p:spPr>
          <a:xfrm>
            <a:off x="5590409" y="1413992"/>
            <a:ext cx="5992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243163"/>
              </p:ext>
            </p:extLst>
          </p:nvPr>
        </p:nvGraphicFramePr>
        <p:xfrm>
          <a:off x="9763183" y="1466582"/>
          <a:ext cx="17049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5" name="Equation" r:id="rId43" imgW="1701800" imgH="393700" progId="Equation.3">
                  <p:embed/>
                </p:oleObj>
              </mc:Choice>
              <mc:Fallback>
                <p:oleObj name="Equation" r:id="rId43" imgW="17018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83" y="1466582"/>
                        <a:ext cx="17049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ctangle 304"/>
          <p:cNvSpPr>
            <a:spLocks noChangeArrowheads="1"/>
          </p:cNvSpPr>
          <p:nvPr/>
        </p:nvSpPr>
        <p:spPr bwMode="auto">
          <a:xfrm>
            <a:off x="5680257" y="1495256"/>
            <a:ext cx="480131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1 m</a:t>
            </a:r>
            <a:r>
              <a:rPr kumimoji="0" lang="sr-Latn-RS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kiseonika u </a:t>
            </a:r>
            <a:r>
              <a:rPr kumimoji="0" lang="sr-Latn-R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azduhu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dolazi 3,76 m</a:t>
            </a:r>
            <a:r>
              <a:rPr kumimoji="0" lang="sr-Latn-RS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azota	→	</a:t>
            </a:r>
            <a:endParaRPr kumimoji="0" lang="sr-Latn-R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550999"/>
              </p:ext>
            </p:extLst>
          </p:nvPr>
        </p:nvGraphicFramePr>
        <p:xfrm>
          <a:off x="5738738" y="1969516"/>
          <a:ext cx="3467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6" name="Equation" r:id="rId45" imgW="3467100" imgH="228600" progId="Equation.3">
                  <p:embed/>
                </p:oleObj>
              </mc:Choice>
              <mc:Fallback>
                <p:oleObj name="Equation" r:id="rId45" imgW="3467100" imgH="22860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738" y="1969516"/>
                        <a:ext cx="3467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519909"/>
              </p:ext>
            </p:extLst>
          </p:nvPr>
        </p:nvGraphicFramePr>
        <p:xfrm>
          <a:off x="5738738" y="2277575"/>
          <a:ext cx="320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7" name="Equation" r:id="rId47" imgW="3200400" imgH="228600" progId="Equation.3">
                  <p:embed/>
                </p:oleObj>
              </mc:Choice>
              <mc:Fallback>
                <p:oleObj name="Equation" r:id="rId47" imgW="3200400" imgH="22860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738" y="2277575"/>
                        <a:ext cx="3200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2048"/>
              </p:ext>
            </p:extLst>
          </p:nvPr>
        </p:nvGraphicFramePr>
        <p:xfrm>
          <a:off x="5726997" y="2585634"/>
          <a:ext cx="3390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8" name="Equation" r:id="rId49" imgW="3390900" imgH="228600" progId="Equation.3">
                  <p:embed/>
                </p:oleObj>
              </mc:Choice>
              <mc:Fallback>
                <p:oleObj name="Equation" r:id="rId49" imgW="3390900" imgH="228600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6997" y="2585634"/>
                        <a:ext cx="3390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223994"/>
              </p:ext>
            </p:extLst>
          </p:nvPr>
        </p:nvGraphicFramePr>
        <p:xfrm>
          <a:off x="5738738" y="2894989"/>
          <a:ext cx="24384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9" name="Equation" r:id="rId51" imgW="2438400" imgH="215900" progId="Equation.3">
                  <p:embed/>
                </p:oleObj>
              </mc:Choice>
              <mc:Fallback>
                <p:oleObj name="Equation" r:id="rId51" imgW="2438400" imgH="215900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738" y="2894989"/>
                        <a:ext cx="24384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1" name="Straight Connector 60"/>
          <p:cNvCxnSpPr/>
          <p:nvPr/>
        </p:nvCxnSpPr>
        <p:spPr>
          <a:xfrm>
            <a:off x="5560546" y="3226245"/>
            <a:ext cx="5992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101520"/>
              </p:ext>
            </p:extLst>
          </p:nvPr>
        </p:nvGraphicFramePr>
        <p:xfrm>
          <a:off x="5738738" y="3332897"/>
          <a:ext cx="22479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0" name="Equation" r:id="rId53" imgW="2247900" imgH="215900" progId="Equation.3">
                  <p:embed/>
                </p:oleObj>
              </mc:Choice>
              <mc:Fallback>
                <p:oleObj name="Equation" r:id="rId53" imgW="2247900" imgH="215900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738" y="3332897"/>
                        <a:ext cx="22479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82412"/>
              </p:ext>
            </p:extLst>
          </p:nvPr>
        </p:nvGraphicFramePr>
        <p:xfrm>
          <a:off x="8863070" y="3349034"/>
          <a:ext cx="17526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1" name="Equation" r:id="rId55" imgW="1752600" imgH="215900" progId="Equation.3">
                  <p:embed/>
                </p:oleObj>
              </mc:Choice>
              <mc:Fallback>
                <p:oleObj name="Equation" r:id="rId55" imgW="1752600" imgH="215900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070" y="3349034"/>
                        <a:ext cx="17526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112249"/>
              </p:ext>
            </p:extLst>
          </p:nvPr>
        </p:nvGraphicFramePr>
        <p:xfrm>
          <a:off x="5738738" y="3616040"/>
          <a:ext cx="27717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2" name="Equation" r:id="rId57" imgW="2768600" imgH="215900" progId="Equation.3">
                  <p:embed/>
                </p:oleObj>
              </mc:Choice>
              <mc:Fallback>
                <p:oleObj name="Equation" r:id="rId57" imgW="2768600" imgH="215900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738" y="3616040"/>
                        <a:ext cx="27717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117469"/>
              </p:ext>
            </p:extLst>
          </p:nvPr>
        </p:nvGraphicFramePr>
        <p:xfrm>
          <a:off x="8863070" y="3616040"/>
          <a:ext cx="15621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3" name="Equation" r:id="rId59" imgW="1562100" imgH="215900" progId="Equation.3">
                  <p:embed/>
                </p:oleObj>
              </mc:Choice>
              <mc:Fallback>
                <p:oleObj name="Equation" r:id="rId59" imgW="1562100" imgH="215900" progId="Equation.3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070" y="3616040"/>
                        <a:ext cx="15621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Straight Connector 69"/>
          <p:cNvCxnSpPr/>
          <p:nvPr/>
        </p:nvCxnSpPr>
        <p:spPr>
          <a:xfrm>
            <a:off x="5560546" y="3867245"/>
            <a:ext cx="5992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979521"/>
              </p:ext>
            </p:extLst>
          </p:nvPr>
        </p:nvGraphicFramePr>
        <p:xfrm>
          <a:off x="5684999" y="3964371"/>
          <a:ext cx="53054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4" name="Equation" r:id="rId61" imgW="5308600" imgH="228600" progId="Equation.3">
                  <p:embed/>
                </p:oleObj>
              </mc:Choice>
              <mc:Fallback>
                <p:oleObj name="Equation" r:id="rId61" imgW="5308600" imgH="228600" progId="Equation.3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999" y="3964371"/>
                        <a:ext cx="53054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3" name="Straight Connector 72"/>
          <p:cNvCxnSpPr/>
          <p:nvPr/>
        </p:nvCxnSpPr>
        <p:spPr>
          <a:xfrm>
            <a:off x="5560546" y="4274169"/>
            <a:ext cx="5992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075348"/>
              </p:ext>
            </p:extLst>
          </p:nvPr>
        </p:nvGraphicFramePr>
        <p:xfrm>
          <a:off x="5738738" y="4386334"/>
          <a:ext cx="27813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5" name="Equation" r:id="rId63" imgW="2781300" imgH="508000" progId="Equation.3">
                  <p:embed/>
                </p:oleObj>
              </mc:Choice>
              <mc:Fallback>
                <p:oleObj name="Equation" r:id="rId63" imgW="2781300" imgH="508000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738" y="4386334"/>
                        <a:ext cx="27813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944971"/>
              </p:ext>
            </p:extLst>
          </p:nvPr>
        </p:nvGraphicFramePr>
        <p:xfrm>
          <a:off x="8793023" y="4372209"/>
          <a:ext cx="29337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6" name="Equation" r:id="rId65" imgW="2933700" imgH="508000" progId="Equation.3">
                  <p:embed/>
                </p:oleObj>
              </mc:Choice>
              <mc:Fallback>
                <p:oleObj name="Equation" r:id="rId65" imgW="2933700" imgH="508000" progId="Equation.3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3023" y="4372209"/>
                        <a:ext cx="29337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409688"/>
              </p:ext>
            </p:extLst>
          </p:nvPr>
        </p:nvGraphicFramePr>
        <p:xfrm>
          <a:off x="5734389" y="5027744"/>
          <a:ext cx="40798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7" name="Equation" r:id="rId67" imgW="4076640" imgH="253800" progId="Equation.3">
                  <p:embed/>
                </p:oleObj>
              </mc:Choice>
              <mc:Fallback>
                <p:oleObj name="Equation" r:id="rId67" imgW="4076640" imgH="253800" progId="Equation.3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389" y="5027744"/>
                        <a:ext cx="4079875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Oval 84"/>
          <p:cNvSpPr/>
          <p:nvPr/>
        </p:nvSpPr>
        <p:spPr>
          <a:xfrm>
            <a:off x="7871725" y="4882213"/>
            <a:ext cx="2388148" cy="582178"/>
          </a:xfrm>
          <a:prstGeom prst="ellipse">
            <a:avLst/>
          </a:prstGeom>
          <a:solidFill>
            <a:schemeClr val="accent6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5590409" y="5702948"/>
            <a:ext cx="6296787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dobijenog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zaključiti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se u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stehiometrijska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gasovazdušna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smeša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vazduha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dobijene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zapreminskog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udela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vazduha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3147,38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l)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jednačine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sagorevanja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3152,99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l)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približno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Right Brace 86"/>
          <p:cNvSpPr/>
          <p:nvPr/>
        </p:nvSpPr>
        <p:spPr>
          <a:xfrm>
            <a:off x="9248104" y="1996034"/>
            <a:ext cx="45719" cy="104529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9424030" y="2110794"/>
            <a:ext cx="2767970" cy="738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Ukupan broj molova kiseonika (O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množi se sa 3,76 kako bi se odredio ukupan broj molova azota (N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3612791" y="934458"/>
                <a:ext cx="1632563" cy="62651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𝑑𝑚</m:t>
                              </m:r>
                            </m:e>
                            <m:sup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𝑑𝑚</m:t>
                                  </m:r>
                                </m:e>
                                <m:sup>
                                  <m:r>
                                    <a:rPr lang="en-US" sz="1200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𝑚𝑜𝑙</m:t>
                              </m:r>
                            </m:den>
                          </m:f>
                        </m:den>
                      </m:f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𝑚𝑜𝑙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791" y="934458"/>
                <a:ext cx="1632563" cy="626518"/>
              </a:xfrm>
              <a:prstGeom prst="rect">
                <a:avLst/>
              </a:prstGeom>
              <a:blipFill rotWithShape="0">
                <a:blip r:embed="rId69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732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2" grpId="0"/>
      <p:bldP spid="85" grpId="0" animBg="1"/>
      <p:bldP spid="86" grpId="0" animBg="1"/>
      <p:bldP spid="87" grpId="0" animBg="1"/>
      <p:bldP spid="88" grpId="0" animBg="1"/>
      <p:bldP spid="5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447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Symbol</vt:lpstr>
      <vt:lpstr>Times New Roman</vt:lpstr>
      <vt:lpstr>Wingdings 3</vt:lpstr>
      <vt:lpstr>Office Theme</vt:lpstr>
      <vt:lpstr>Equation</vt:lpstr>
      <vt:lpstr>Document</vt:lpstr>
      <vt:lpstr>Požari i eksplozije  RAČUNSKE VEŽBE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Požari i eksplozije  RAČUNSKE VEŽBE</dc:title>
  <dc:creator>Nikola Misic</dc:creator>
  <cp:lastModifiedBy>Nikola Misic</cp:lastModifiedBy>
  <cp:revision>19</cp:revision>
  <cp:lastPrinted>2020-12-01T10:11:55Z</cp:lastPrinted>
  <dcterms:created xsi:type="dcterms:W3CDTF">2020-11-28T14:58:16Z</dcterms:created>
  <dcterms:modified xsi:type="dcterms:W3CDTF">2022-04-11T07:07:32Z</dcterms:modified>
</cp:coreProperties>
</file>